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79" r:id="rId5"/>
    <p:sldId id="381" r:id="rId6"/>
    <p:sldId id="382" r:id="rId7"/>
    <p:sldId id="383" r:id="rId8"/>
    <p:sldId id="384" r:id="rId9"/>
    <p:sldId id="385" r:id="rId10"/>
    <p:sldId id="386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406" r:id="rId19"/>
    <p:sldId id="397" r:id="rId20"/>
    <p:sldId id="40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gwoo" initials="s" lastIdx="16" clrIdx="0">
    <p:extLst>
      <p:ext uri="{19B8F6BF-5375-455C-9EA6-DF929625EA0E}">
        <p15:presenceInfo xmlns:p15="http://schemas.microsoft.com/office/powerpoint/2012/main" xmlns="" userId="sgw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ED"/>
    <a:srgbClr val="008000"/>
    <a:srgbClr val="E7F4EC"/>
    <a:srgbClr val="50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-88" y="-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2274EB-EC14-48D4-B403-82D7B4F86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7952"/>
            <a:ext cx="12192000" cy="1006475"/>
          </a:xfrm>
        </p:spPr>
        <p:txBody>
          <a:bodyPr anchor="b"/>
          <a:lstStyle>
            <a:lvl1pPr algn="ctr">
              <a:defRPr sz="6000" b="1">
                <a:effectLst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635E7B-EC78-42C5-91E2-5B94E66E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3E898-5AEB-4C22-8303-6DB0F9A2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FEE74B-B591-4700-9B37-9B6C3AD3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음식, 그리기이(가) 표시된 사진&#10;&#10;자동 생성된 설명">
            <a:extLst>
              <a:ext uri="{FF2B5EF4-FFF2-40B4-BE49-F238E27FC236}">
                <a16:creationId xmlns:a16="http://schemas.microsoft.com/office/drawing/2014/main" xmlns="" id="{3E0A9214-92E7-4FCF-9846-5AA2475854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75" y="136525"/>
            <a:ext cx="1139831" cy="20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FD9A56-FA38-4C05-9A1D-D68A8D45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33766C3-6550-4860-89EB-DDC91B2E9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400258B-CA76-434F-A733-E918F7DE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6A8FEF-F87F-464D-B12A-210C9EB1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72E3526-2E83-46C4-89AE-FAB01FD9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3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F14F8F5-2EDE-4A8B-A0B6-C9FA62559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DC32CD4-007C-4C98-AC60-8D755429D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7529703-6001-488C-9943-0C024CDC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B8B2EA-F4F7-443C-8CF6-B03E5251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D488DA-B621-4B18-B0FF-AC9B717B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꽃, 조류이(가) 표시된 사진&#10;&#10;자동 생성된 설명">
            <a:extLst>
              <a:ext uri="{FF2B5EF4-FFF2-40B4-BE49-F238E27FC236}">
                <a16:creationId xmlns:a16="http://schemas.microsoft.com/office/drawing/2014/main" xmlns="" id="{2D970DDF-B657-483D-8325-2DA4F10218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/>
        </p:blipFill>
        <p:spPr>
          <a:xfrm>
            <a:off x="0" y="0"/>
            <a:ext cx="12192000" cy="6857013"/>
          </a:xfrm>
          <a:prstGeom prst="rect">
            <a:avLst/>
          </a:prstGeom>
        </p:spPr>
      </p:pic>
      <p:pic>
        <p:nvPicPr>
          <p:cNvPr id="12" name="그림 11" descr="스크린샷, 꽃, 조류이(가) 표시된 사진&#10;&#10;자동 생성된 설명">
            <a:extLst>
              <a:ext uri="{FF2B5EF4-FFF2-40B4-BE49-F238E27FC236}">
                <a16:creationId xmlns:a16="http://schemas.microsoft.com/office/drawing/2014/main" xmlns="" id="{74648A90-77AA-4D8A-8FC8-876D99B5A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42631" b="88160"/>
          <a:stretch/>
        </p:blipFill>
        <p:spPr>
          <a:xfrm>
            <a:off x="2585258" y="3343275"/>
            <a:ext cx="7021484" cy="34554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84F789DA-AB25-436B-AE8B-ED700476B78D}"/>
              </a:ext>
            </a:extLst>
          </p:cNvPr>
          <p:cNvSpPr/>
          <p:nvPr userDrawn="1"/>
        </p:nvSpPr>
        <p:spPr>
          <a:xfrm>
            <a:off x="5200650" y="1409700"/>
            <a:ext cx="1790700" cy="1790700"/>
          </a:xfrm>
          <a:prstGeom prst="ellipse">
            <a:avLst/>
          </a:prstGeom>
          <a:solidFill>
            <a:srgbClr val="50B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BD95E4-8F96-4FE2-A8AF-E2B4B0E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6B29D7-8D1C-4561-A3A9-00DD5F274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0D24DC5-F779-403D-AD47-ACAC84F4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F08F97-D9AA-4BFE-A19C-0E3CA449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DD633C4-7F7F-4666-8057-7499F58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4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4C86696-28BC-4DD4-984E-27FC28A773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3963829-07B3-434F-A5D4-1E009DC5AFAD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CE4A04-D254-4EF9-9CA7-8A93E82C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29A048-C8F7-43DE-AA3A-4CC97E46C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F3A673F-18E4-4F98-8386-BD6336FE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FADFDC3-C380-4DD4-B37F-221A3506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1BE17B-6598-4F6E-A79E-E55BBCE2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2D3B6B7-1990-42EC-87FA-C096845C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14B80D4-718E-4C49-9AA9-5097FF12E5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A2E5C845-C9CC-45E4-B999-22C70DB8A831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26CB8F-A4E5-4208-B766-FF042D8C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F2F710-12FF-4E61-9C78-267C0549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321310-2B69-4A61-B34C-CAEEC97E6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F695939-A10B-417C-BF8C-AFC442FCB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7458B64-6565-4AC9-8295-27E287F0E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D50A02E-6F43-4F0B-81B5-DCC5117D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8545281-993F-4CFA-A2A9-E3BB6D02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0938877-9DBA-44E8-AF61-93A6468C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973A7CC-B191-4230-A185-930EE37D00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14AAE2D0-DBAE-41CA-B0CC-6282DB159337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2A9A95-C6E6-4C0B-B68D-C0EFD4B7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D06D794-1722-470D-A1CD-14886D3A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5D4984C-AF7F-4D75-9616-C3615DB7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C8F0BD6-4495-4CD6-8B7F-1153E0D1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132E053C-4AD0-42B7-B56F-ECCF6D51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xmlns="" id="{E9F8E8F6-C0AC-40E1-B62A-BCD238499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26112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8C2AA-5E42-4A54-8516-EC697F4FF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02E74F98-0462-4E70-A93E-A2835601C869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936282E-2166-4CF2-8D56-939E8A35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9F95FBA-D4FD-4A97-B604-4DEBE421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B9122D3-FD39-4E85-B47A-7CE0E0E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7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9CA790-3AF2-4B3E-9D27-15FDB460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C580488-456E-40E6-A933-F07027F03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1D21B61-6CCF-41BE-8FF7-A389441DF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C50736-C9FC-4AAE-82B0-CC426EBF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A8C89C-09E5-4E26-83F7-A7AD8437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D14EC0-B916-4A5B-8500-A276D82E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9FE799-1078-4754-B460-95643269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9FD0FA9-236B-4909-B82A-EF21569AC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9FC43EA-76F0-47DE-B9B5-5AF9159C3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60828CC-9C5D-4ADB-84CA-74B48148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B38FF1-021A-4920-A7F2-64D4AB54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B97A650-7553-47D7-80D0-A2D68E3C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4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589043D-7F24-4833-8D51-A54FAEC7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71F7E88-56BE-4191-B0E0-C0458F22A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24A394-4760-4560-AB6B-7ED1C2CDB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B9F4-9423-4495-B011-CDBCE471B9EA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E413DC7-F9B3-4035-B5C1-BA697ED43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E9234D7-81E5-4230-9124-41F368A8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2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4E4AE2-4A82-4D24-9CDE-6C9C75BB2C64}"/>
              </a:ext>
            </a:extLst>
          </p:cNvPr>
          <p:cNvSpPr txBox="1"/>
          <p:nvPr/>
        </p:nvSpPr>
        <p:spPr>
          <a:xfrm>
            <a:off x="0" y="2459504"/>
            <a:ext cx="121920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6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파이썬</a:t>
            </a:r>
            <a:endParaRPr kumimoji="0" lang="en-US" altLang="ko-KR" sz="6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  <a:p>
            <a:pPr algn="ctr"/>
            <a:r>
              <a:rPr kumimoji="0" lang="ko-KR" altLang="en-US" sz="5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생활 프로그래밍</a:t>
            </a:r>
            <a:endParaRPr lang="ko-KR" altLang="en-US" sz="5600" dirty="0"/>
          </a:p>
        </p:txBody>
      </p:sp>
      <p:sp>
        <p:nvSpPr>
          <p:cNvPr id="2" name="TextBox 1"/>
          <p:cNvSpPr txBox="1"/>
          <p:nvPr/>
        </p:nvSpPr>
        <p:spPr>
          <a:xfrm>
            <a:off x="5491138" y="486574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 태 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5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모듈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urllib.request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뷰티풀수프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68B905-0F37-4182-9E96-D92BD3FB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4783"/>
            <a:ext cx="4048690" cy="562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986802-78A4-45B4-8DB1-5DE3F4FF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1294"/>
            <a:ext cx="511563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0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문서 자료를 가져와 가공하기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urlopen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으로 웹사이트 정보 가져오기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주소에 정보 요청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6C3F14-1202-475A-834C-F2E204A2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2954"/>
            <a:ext cx="5163271" cy="619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E951D6-9B10-4B31-939E-8357F93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57627"/>
            <a:ext cx="3400900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9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문서 자료를 가져와 가공하기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read()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통하여 받은 데이터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E472B01-1C7E-4CF6-89B0-B5EC11E0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3783180"/>
            <a:ext cx="879280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3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문서 자료를 가져와 가공하기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뷰티풀수프로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파싱하기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쉬운 형태로 변환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E0F9E2-7CB4-4BA4-971B-0A9A3A60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3732001"/>
            <a:ext cx="927864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문서 자료를 가져와 가공하기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뷰티풀수프로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파싱하기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쉬운 형태로 변환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B35461C-334D-47C9-A956-03E93792C561}"/>
              </a:ext>
            </a:extLst>
          </p:cNvPr>
          <p:cNvGrpSpPr/>
          <p:nvPr/>
        </p:nvGrpSpPr>
        <p:grpSpPr>
          <a:xfrm>
            <a:off x="3445732" y="3727022"/>
            <a:ext cx="5300535" cy="971686"/>
            <a:chOff x="3443784" y="3097847"/>
            <a:chExt cx="5300535" cy="9716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FA69A06F-B315-430C-B7B4-B65C393D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784" y="3097847"/>
              <a:ext cx="5296639" cy="97168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71D90EB5-598D-4B47-86E6-EFFC29C978CE}"/>
                </a:ext>
              </a:extLst>
            </p:cNvPr>
            <p:cNvSpPr/>
            <p:nvPr/>
          </p:nvSpPr>
          <p:spPr>
            <a:xfrm>
              <a:off x="8089227" y="3135378"/>
              <a:ext cx="655092" cy="461524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30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 줄로 모두 실행하기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이전에 진행했던 것들을 한 줄로 실행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74C0983-9352-440D-B22C-CCF3380F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3806004"/>
            <a:ext cx="9545382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구조 살펴보기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1D90EB5-598D-4B47-86E6-EFFC29C978CE}"/>
              </a:ext>
            </a:extLst>
          </p:cNvPr>
          <p:cNvSpPr/>
          <p:nvPr/>
        </p:nvSpPr>
        <p:spPr>
          <a:xfrm>
            <a:off x="7147532" y="4425408"/>
            <a:ext cx="655092" cy="4615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737E0B4-3EC5-4787-A539-3F7CC031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5018"/>
            <a:ext cx="3833708" cy="37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6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원하는 태그만 모으기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텍스트는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&lt;span&gt;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태그로 둘러싸여 있음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5DCA425-0649-4C81-BE23-A27A7DF0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439" y="3796940"/>
            <a:ext cx="6341121" cy="22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5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원하는 태그만 모으기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span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태그만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F13B5B-7D37-4917-ABB2-2C490B53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46" y="3858681"/>
            <a:ext cx="6549507" cy="19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태그에서 텍스트만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span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태그만 모아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quote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에 저장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16E83F-18ED-4B69-8E6B-D94CF455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4001294"/>
            <a:ext cx="354379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2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06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웹 </a:t>
            </a:r>
            <a:r>
              <a:rPr kumimoji="1" lang="ko-KR" altLang="en-US" sz="4000" b="1" dirty="0" err="1"/>
              <a:t>크롤링으로</a:t>
            </a:r>
            <a:r>
              <a:rPr kumimoji="1" lang="ko-KR" altLang="en-US" sz="4000" b="1" dirty="0"/>
              <a:t> 정보 모으기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7" y="4460523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06-1 </a:t>
            </a:r>
            <a:r>
              <a:rPr kumimoji="1" lang="ko-KR" altLang="en-US" sz="2000" dirty="0"/>
              <a:t>웹 </a:t>
            </a:r>
            <a:r>
              <a:rPr kumimoji="1" lang="ko-KR" altLang="en-US" sz="2000" dirty="0" err="1"/>
              <a:t>크롤링</a:t>
            </a:r>
            <a:r>
              <a:rPr kumimoji="1" lang="ko-KR" altLang="en-US" sz="2000" dirty="0"/>
              <a:t> 알아보기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06-2 </a:t>
            </a:r>
            <a:r>
              <a:rPr kumimoji="1" lang="ko-KR" altLang="en-US" sz="2000" dirty="0"/>
              <a:t>웹 </a:t>
            </a:r>
            <a:r>
              <a:rPr kumimoji="1" lang="ko-KR" altLang="en-US" sz="2000" dirty="0" err="1"/>
              <a:t>크롤링</a:t>
            </a:r>
            <a:r>
              <a:rPr kumimoji="1" lang="ko-KR" altLang="en-US" sz="2000" dirty="0"/>
              <a:t> 준비하기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5397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태그에서 텍스트만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.text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붙여 텍스트만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A02EA4F-4BC3-4465-B0A6-93001228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22" y="4077049"/>
            <a:ext cx="8011356" cy="10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2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태그에서 텍스트만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태그에서 텍스트만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모은 태그의 모든 텍스트 추출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E89A829-435A-4A48-83C1-70BC9BCD4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369" y="2932610"/>
            <a:ext cx="5031314" cy="29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6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정보 위치 확인하기 위해 브라우저 콘솔 사용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E87F9F6-8EE4-4D6F-A237-F9E425F5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94" y="3305008"/>
            <a:ext cx="5044412" cy="27600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6EE4E88-513A-444A-8B1C-388B25EAA174}"/>
              </a:ext>
            </a:extLst>
          </p:cNvPr>
          <p:cNvSpPr/>
          <p:nvPr/>
        </p:nvSpPr>
        <p:spPr>
          <a:xfrm>
            <a:off x="7206143" y="3322040"/>
            <a:ext cx="1400962" cy="274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3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명언 일부를 입력하여 검색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A9221EB-088F-4C03-B342-6EA9B151551C}"/>
              </a:ext>
            </a:extLst>
          </p:cNvPr>
          <p:cNvSpPr/>
          <p:nvPr/>
        </p:nvSpPr>
        <p:spPr>
          <a:xfrm>
            <a:off x="6728346" y="3823874"/>
            <a:ext cx="1965277" cy="17742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7094CF-BA61-4D71-AED0-8DA24B12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3" y="2365750"/>
            <a:ext cx="4512860" cy="38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검색된 태그의 렌더링 위치 표시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A9221EB-088F-4C03-B342-6EA9B151551C}"/>
              </a:ext>
            </a:extLst>
          </p:cNvPr>
          <p:cNvSpPr/>
          <p:nvPr/>
        </p:nvSpPr>
        <p:spPr>
          <a:xfrm>
            <a:off x="6728346" y="3823874"/>
            <a:ext cx="1965277" cy="17742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40680AB-4EA6-4F3D-9C20-8343D2CF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16" y="2554804"/>
            <a:ext cx="5694884" cy="28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안에 정의된 특정 클래스 찾아가기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B6D177-7C9B-460F-BC36-F82CD7F4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96" y="3734557"/>
            <a:ext cx="524900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안에 정의된 특정 클래스 찾아가기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9BDA026-4EBD-4265-9395-DD1357FF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60" y="3277998"/>
            <a:ext cx="3932280" cy="26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6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태그에서 텍스트만 추출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D26336-963C-4BFD-84CE-FA2EBB27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3665734"/>
            <a:ext cx="706853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8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브라우저에서 특정 태그 찾아 명언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반복문을 통해 모든 명언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BE22896-5B7D-4E2D-88DF-11822266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373"/>
            <a:ext cx="4510259" cy="36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06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웹 </a:t>
            </a:r>
            <a:r>
              <a:rPr kumimoji="1" lang="ko-KR" altLang="en-US" sz="4000" b="1" dirty="0" err="1"/>
              <a:t>크롤링으로</a:t>
            </a:r>
            <a:r>
              <a:rPr kumimoji="1" lang="ko-KR" altLang="en-US" sz="4000" b="1" dirty="0"/>
              <a:t> 정보 모으기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7" y="4460523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06-3 </a:t>
            </a:r>
            <a:r>
              <a:rPr kumimoji="1" lang="ko-KR" altLang="en-US" sz="2000" dirty="0"/>
              <a:t>포털 사이트에서 기사 </a:t>
            </a:r>
            <a:r>
              <a:rPr kumimoji="1" lang="ko-KR" altLang="en-US" sz="2000" dirty="0" err="1"/>
              <a:t>크롤링</a:t>
            </a:r>
            <a:r>
              <a:rPr kumimoji="1" lang="ko-KR" altLang="en-US" sz="2000" dirty="0"/>
              <a:t> 하기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9930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06-1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알아보기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크롤링이란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웹의 정보를 자동으로 수집해주는 프로그램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몰라도 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크롤링을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할 수 있을까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크롤링에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필수인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요소를 찾을 수만 있다면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9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이런 상황이라면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포털 사이트에서 머리기사 정보 모으기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042F2A-1359-4C7E-8DF7-9269434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179" y="2350779"/>
            <a:ext cx="3036348" cy="4142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72AD34-5018-4842-BF29-43D15C1A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60" y="3429000"/>
            <a:ext cx="4477997" cy="26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기본 환경 준비하기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필요한 모듈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B28AE6-F77B-4149-A041-30C22DF9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59" y="3641649"/>
            <a:ext cx="5263281" cy="13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3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기본 환경 준비하기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저장할 파일 위치와 접속할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9AA8E75-86FC-49F0-A96D-9693517AED67}"/>
              </a:ext>
            </a:extLst>
          </p:cNvPr>
          <p:cNvGrpSpPr/>
          <p:nvPr/>
        </p:nvGrpSpPr>
        <p:grpSpPr>
          <a:xfrm>
            <a:off x="3742996" y="3858682"/>
            <a:ext cx="4706007" cy="1238423"/>
            <a:chOff x="3742996" y="4001294"/>
            <a:chExt cx="4706007" cy="12384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A39521ED-1802-4C76-AE68-1418A2FA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2996" y="4001294"/>
              <a:ext cx="4706007" cy="123842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C816F82-26EA-4A36-BBEC-3C9E4D56D4F5}"/>
                </a:ext>
              </a:extLst>
            </p:cNvPr>
            <p:cNvSpPr/>
            <p:nvPr/>
          </p:nvSpPr>
          <p:spPr>
            <a:xfrm>
              <a:off x="3794078" y="4421875"/>
              <a:ext cx="4653886" cy="39578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311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기본 환경 준비하기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BD38FE-8242-4541-9265-7F0C9554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62" y="3429000"/>
            <a:ext cx="6500276" cy="5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머리기사 제목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기사 제목에 들어있는 단어 검색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816F82-26EA-4A36-BBEC-3C9E4D56D4F5}"/>
              </a:ext>
            </a:extLst>
          </p:cNvPr>
          <p:cNvSpPr/>
          <p:nvPr/>
        </p:nvSpPr>
        <p:spPr>
          <a:xfrm>
            <a:off x="3769057" y="3803401"/>
            <a:ext cx="4653886" cy="3957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FC6A25-ABE1-4D9B-8597-BD722880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91" y="3213512"/>
            <a:ext cx="9111817" cy="30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5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머리기사 제목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&lt;div&gt;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내용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추출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816F82-26EA-4A36-BBEC-3C9E4D56D4F5}"/>
              </a:ext>
            </a:extLst>
          </p:cNvPr>
          <p:cNvSpPr/>
          <p:nvPr/>
        </p:nvSpPr>
        <p:spPr>
          <a:xfrm>
            <a:off x="3769057" y="3803401"/>
            <a:ext cx="4653886" cy="3957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D00549-0D13-42FF-BDEA-3FAB285F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90" y="3653582"/>
            <a:ext cx="5868219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반복문으로 기사 제목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추출한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안의 텍스트를 모두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3AEF741-1E0D-4A05-B15F-6213B563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26" y="3307813"/>
            <a:ext cx="7178947" cy="27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7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어떤 요소를 누를 경우 다른 링크로 이동시키는 것이 하이퍼링크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816F82-26EA-4A36-BBEC-3C9E4D56D4F5}"/>
              </a:ext>
            </a:extLst>
          </p:cNvPr>
          <p:cNvSpPr/>
          <p:nvPr/>
        </p:nvSpPr>
        <p:spPr>
          <a:xfrm>
            <a:off x="3769057" y="3803401"/>
            <a:ext cx="4653886" cy="3957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5E3A46-FF5C-4B44-8012-B532463A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3118302"/>
            <a:ext cx="929769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45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&lt;a&gt;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사용법 알아보기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816F82-26EA-4A36-BBEC-3C9E4D56D4F5}"/>
              </a:ext>
            </a:extLst>
          </p:cNvPr>
          <p:cNvSpPr/>
          <p:nvPr/>
        </p:nvSpPr>
        <p:spPr>
          <a:xfrm>
            <a:off x="3769056" y="3231107"/>
            <a:ext cx="4653886" cy="3957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6927CA-70BC-4D0A-989E-25B1A63F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85" y="3231107"/>
            <a:ext cx="5763429" cy="638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47FD11A-D866-40F1-B87D-34CAC0E9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4" y="4242785"/>
            <a:ext cx="5763429" cy="1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5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새 탭에서 링크 열기가 있으면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&lt;a&gt;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태그를 사용한 것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816F82-26EA-4A36-BBEC-3C9E4D56D4F5}"/>
              </a:ext>
            </a:extLst>
          </p:cNvPr>
          <p:cNvSpPr/>
          <p:nvPr/>
        </p:nvSpPr>
        <p:spPr>
          <a:xfrm>
            <a:off x="3769056" y="3231107"/>
            <a:ext cx="4653886" cy="3957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00ECF98-D204-40A7-B5B2-81E36FCF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64" y="3257466"/>
            <a:ext cx="5525069" cy="29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9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이런 상황이라면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웹사이트에서 명언을 수집하기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명언 정리 사이트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Quotes to scrape.com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활용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C89C2E0-54F1-4BA5-8C16-1C286C1F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888" y="2196306"/>
            <a:ext cx="28098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2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&lt;a&gt;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태그만 추출하기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94F4A3A-3634-403C-BB09-239C6773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69" y="3429000"/>
            <a:ext cx="2710062" cy="7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6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속성값 추출하기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이동할 대상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을 지정하는 속성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get()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통하여 속성 얻기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C86F3D-A502-4F12-8062-5EBA02B7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73" y="3674378"/>
            <a:ext cx="2242608" cy="8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8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 주소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속성값 추출하기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이동할 대상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을 지정하는 속성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get()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통하여 속성 얻기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AF7753E-9695-494F-89E0-407A3762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5948"/>
            <a:ext cx="4702946" cy="32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8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파싱 가능하게 준비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1F0EEFA-EFBD-49BD-9862-C1C9386B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264" y="3532998"/>
            <a:ext cx="7303471" cy="9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9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&lt;a&gt;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추출하기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8047B9B-2DDC-488C-832E-A4A604810054}"/>
              </a:ext>
            </a:extLst>
          </p:cNvPr>
          <p:cNvGrpSpPr/>
          <p:nvPr/>
        </p:nvGrpSpPr>
        <p:grpSpPr>
          <a:xfrm>
            <a:off x="6096000" y="2572869"/>
            <a:ext cx="4655096" cy="3244080"/>
            <a:chOff x="3768452" y="3067820"/>
            <a:chExt cx="4655096" cy="32440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6BF465E4-F378-4A7B-84B8-AC504470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8452" y="3067820"/>
              <a:ext cx="4655096" cy="32440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4E591E-870F-446C-8A4F-93BA9A9F93F1}"/>
                </a:ext>
              </a:extLst>
            </p:cNvPr>
            <p:cNvSpPr/>
            <p:nvPr/>
          </p:nvSpPr>
          <p:spPr>
            <a:xfrm>
              <a:off x="3768452" y="3429000"/>
              <a:ext cx="1781010" cy="228600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839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find_all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&lt;a&gt;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추출 후 바로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은 리스트 형식이기에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불가능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61368DB-616A-44B5-8AC5-78B0E9E1D50D}"/>
              </a:ext>
            </a:extLst>
          </p:cNvPr>
          <p:cNvGrpSpPr/>
          <p:nvPr/>
        </p:nvGrpSpPr>
        <p:grpSpPr>
          <a:xfrm>
            <a:off x="3304083" y="3252860"/>
            <a:ext cx="5583834" cy="2725729"/>
            <a:chOff x="2687711" y="2984412"/>
            <a:chExt cx="6816577" cy="33274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B03AEF2-3A8D-4537-88D0-E2BF2D106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712" y="2984412"/>
              <a:ext cx="6816576" cy="332748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4E591E-870F-446C-8A4F-93BA9A9F93F1}"/>
                </a:ext>
              </a:extLst>
            </p:cNvPr>
            <p:cNvSpPr/>
            <p:nvPr/>
          </p:nvSpPr>
          <p:spPr>
            <a:xfrm>
              <a:off x="2687711" y="3584028"/>
              <a:ext cx="4049419" cy="241738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680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인덱스를 지정 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사용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D6DFA4E-886E-45E2-9E68-1141D553442F}"/>
              </a:ext>
            </a:extLst>
          </p:cNvPr>
          <p:cNvGrpSpPr/>
          <p:nvPr/>
        </p:nvGrpSpPr>
        <p:grpSpPr>
          <a:xfrm>
            <a:off x="3164209" y="3221372"/>
            <a:ext cx="5863581" cy="2871701"/>
            <a:chOff x="3027893" y="3171740"/>
            <a:chExt cx="6136213" cy="30052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8C20208C-5466-4C5D-BCD1-31AD84C79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7893" y="3171740"/>
              <a:ext cx="6136213" cy="300522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4E591E-870F-446C-8A4F-93BA9A9F93F1}"/>
                </a:ext>
              </a:extLst>
            </p:cNvPr>
            <p:cNvSpPr/>
            <p:nvPr/>
          </p:nvSpPr>
          <p:spPr>
            <a:xfrm>
              <a:off x="3027893" y="3728026"/>
              <a:ext cx="4049419" cy="241738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114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인덱스를 지정 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사용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05E2FA8-D103-4785-9F02-E95EDE8CDB17}"/>
              </a:ext>
            </a:extLst>
          </p:cNvPr>
          <p:cNvGrpSpPr/>
          <p:nvPr/>
        </p:nvGrpSpPr>
        <p:grpSpPr>
          <a:xfrm>
            <a:off x="3595731" y="3429000"/>
            <a:ext cx="5000538" cy="2447071"/>
            <a:chOff x="838200" y="3374873"/>
            <a:chExt cx="5726011" cy="2802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7870C06-28FA-4775-A505-759BE2E3C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374873"/>
              <a:ext cx="5726011" cy="28020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4E591E-870F-446C-8A4F-93BA9A9F93F1}"/>
                </a:ext>
              </a:extLst>
            </p:cNvPr>
            <p:cNvSpPr/>
            <p:nvPr/>
          </p:nvSpPr>
          <p:spPr>
            <a:xfrm>
              <a:off x="838200" y="4014952"/>
              <a:ext cx="4880992" cy="35420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95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원하는 영역에서 하이퍼링크 모두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하이퍼링크를 추출하는 과정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44E591E-870F-446C-8A4F-93BA9A9F93F1}"/>
              </a:ext>
            </a:extLst>
          </p:cNvPr>
          <p:cNvSpPr/>
          <p:nvPr/>
        </p:nvSpPr>
        <p:spPr>
          <a:xfrm>
            <a:off x="3896710" y="4192054"/>
            <a:ext cx="4880992" cy="35420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3162A7A-EF02-410B-9645-1F5195F6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3592761"/>
            <a:ext cx="907859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9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제목과 내용 한번에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기사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얻기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D4C4318-A4E6-4F77-9169-453232B3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62" y="2534473"/>
            <a:ext cx="5723003" cy="29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8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Quotes to scrape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페이지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‘life’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선택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E5438B-A23B-4201-85F4-ADF2E4A5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51" y="2512160"/>
            <a:ext cx="5283329" cy="29782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98D8E43-7EF6-45EC-A0F8-7D3DA5AE5EF2}"/>
              </a:ext>
            </a:extLst>
          </p:cNvPr>
          <p:cNvSpPr/>
          <p:nvPr/>
        </p:nvSpPr>
        <p:spPr>
          <a:xfrm>
            <a:off x="10444294" y="3598877"/>
            <a:ext cx="369115" cy="20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90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제목과 내용 한번에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 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뷰티풀수프로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열기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44E591E-870F-446C-8A4F-93BA9A9F93F1}"/>
              </a:ext>
            </a:extLst>
          </p:cNvPr>
          <p:cNvSpPr/>
          <p:nvPr/>
        </p:nvSpPr>
        <p:spPr>
          <a:xfrm>
            <a:off x="3949262" y="3647089"/>
            <a:ext cx="4880992" cy="35420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F83DEF-F3AD-40AA-9E3C-FB5D81A8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3368566"/>
            <a:ext cx="8268854" cy="704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F6512E-9777-41C2-A6BB-BF40901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73" y="4484623"/>
            <a:ext cx="6115904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제목과 내용 한번에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기사 내용 가져오기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&lt;p&gt;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태그 안만 확인하면 확인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802ABB7-7FC5-4031-80D4-64619CA6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1063"/>
            <a:ext cx="5340989" cy="28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06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제목과 내용 한번에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기사 제목 가져오기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속성이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item_issue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div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안에 존재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1AB837-4D62-43CD-AC06-4B69215B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92" y="3882895"/>
            <a:ext cx="5575016" cy="355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661F056-FE46-4472-AC32-D724CC6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92" y="4453502"/>
            <a:ext cx="3460991" cy="17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2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하이퍼링크된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모든 기사의 제목과 본문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머리 기사의 제목 추출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C7A780F-9540-4DDF-9976-CE3068A1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6153"/>
            <a:ext cx="4511826" cy="32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포털 사이트</a:t>
            </a:r>
            <a:r>
              <a:rPr lang="ko-KR" altLang="en-US" sz="3600" dirty="0"/>
              <a:t>에서 </a:t>
            </a:r>
            <a:r>
              <a:rPr lang="ko-KR" altLang="en-US" sz="3600" b="1" dirty="0"/>
              <a:t>기사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하이퍼링크된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모든 기사의 제목과 본문 추출하기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기사 제목 출력 후 연결된 링크를 통하여 기사 본문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정보 얻기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53C5B4A-811C-4360-B8AF-8EE15201328A}"/>
              </a:ext>
            </a:extLst>
          </p:cNvPr>
          <p:cNvGrpSpPr/>
          <p:nvPr/>
        </p:nvGrpSpPr>
        <p:grpSpPr>
          <a:xfrm>
            <a:off x="1699599" y="3429000"/>
            <a:ext cx="8792802" cy="2680137"/>
            <a:chOff x="1699599" y="3429000"/>
            <a:chExt cx="8792802" cy="26801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FF1C9E25-BC48-4E97-AE49-99C623BF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9599" y="3429000"/>
              <a:ext cx="8792802" cy="23530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4E591E-870F-446C-8A4F-93BA9A9F93F1}"/>
                </a:ext>
              </a:extLst>
            </p:cNvPr>
            <p:cNvSpPr/>
            <p:nvPr/>
          </p:nvSpPr>
          <p:spPr>
            <a:xfrm>
              <a:off x="2169072" y="4500398"/>
              <a:ext cx="3222734" cy="344871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2231725-25F2-4351-BBB6-322E150F36F4}"/>
                </a:ext>
              </a:extLst>
            </p:cNvPr>
            <p:cNvSpPr/>
            <p:nvPr/>
          </p:nvSpPr>
          <p:spPr>
            <a:xfrm>
              <a:off x="1699599" y="5262398"/>
              <a:ext cx="8792802" cy="84673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64B8897-17BF-40EF-A947-536000726074}"/>
                </a:ext>
              </a:extLst>
            </p:cNvPr>
            <p:cNvSpPr/>
            <p:nvPr/>
          </p:nvSpPr>
          <p:spPr>
            <a:xfrm>
              <a:off x="1816974" y="3828393"/>
              <a:ext cx="6333797" cy="344871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0AD9A5-4C0A-4F52-898A-F7CA474C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801" y="5262398"/>
            <a:ext cx="304842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0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06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xmlns="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웹 </a:t>
            </a:r>
            <a:r>
              <a:rPr kumimoji="1" lang="ko-KR" altLang="en-US" sz="4000" b="1" dirty="0" err="1"/>
              <a:t>크롤링으로</a:t>
            </a:r>
            <a:r>
              <a:rPr kumimoji="1" lang="ko-KR" altLang="en-US" sz="4000" b="1" dirty="0"/>
              <a:t> 정보 모으기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7" y="4460523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06-4 </a:t>
            </a:r>
            <a:r>
              <a:rPr kumimoji="1" lang="ko-KR" altLang="en-US" sz="2000" dirty="0"/>
              <a:t>프로그램 실행 파일 만들기</a:t>
            </a:r>
          </a:p>
        </p:txBody>
      </p:sp>
    </p:spTree>
    <p:extLst>
      <p:ext uri="{BB962C8B-B14F-4D97-AF65-F5344CB8AC3E}">
        <p14:creationId xmlns:p14="http://schemas.microsoft.com/office/powerpoint/2010/main" val="4009142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주소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출력한 기사의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주소 저장하기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CE78FE3-E9E9-4006-9F28-F41159B6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119" y="3242893"/>
            <a:ext cx="5205762" cy="30690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64B8897-17BF-40EF-A947-536000726074}"/>
              </a:ext>
            </a:extLst>
          </p:cNvPr>
          <p:cNvSpPr/>
          <p:nvPr/>
        </p:nvSpPr>
        <p:spPr>
          <a:xfrm>
            <a:off x="6253655" y="3576145"/>
            <a:ext cx="2445226" cy="22860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38FA46B-59A8-4EE8-9B42-AD35A2C4CF3E}"/>
              </a:ext>
            </a:extLst>
          </p:cNvPr>
          <p:cNvSpPr/>
          <p:nvPr/>
        </p:nvSpPr>
        <p:spPr>
          <a:xfrm>
            <a:off x="6253655" y="4647954"/>
            <a:ext cx="2445226" cy="1663946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83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주소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저장한 파일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CD7C37-CC16-499C-8F66-F156D5E5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6" y="3565249"/>
            <a:ext cx="4554558" cy="1383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E2E6D1-2957-41EA-82EF-363B2C41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16" y="3067471"/>
            <a:ext cx="3865262" cy="23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39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본문을 파일로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파이썬으로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기사의 내용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8E6F994-D343-48C2-863D-F8059FCE935B}"/>
              </a:ext>
            </a:extLst>
          </p:cNvPr>
          <p:cNvGrpSpPr/>
          <p:nvPr/>
        </p:nvGrpSpPr>
        <p:grpSpPr>
          <a:xfrm>
            <a:off x="6806367" y="1825625"/>
            <a:ext cx="3645930" cy="4351338"/>
            <a:chOff x="7183872" y="1690688"/>
            <a:chExt cx="3645930" cy="435133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1DA526D5-0C95-48FA-85F9-9B2B3CE43B83}"/>
                </a:ext>
              </a:extLst>
            </p:cNvPr>
            <p:cNvGrpSpPr/>
            <p:nvPr/>
          </p:nvGrpSpPr>
          <p:grpSpPr>
            <a:xfrm>
              <a:off x="7183872" y="1690688"/>
              <a:ext cx="3645930" cy="4351338"/>
              <a:chOff x="7183872" y="1690688"/>
              <a:chExt cx="3645930" cy="435133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DBAE7C76-1E16-413C-8CE3-7BEB75DB7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3872" y="1690688"/>
                <a:ext cx="3645930" cy="4351338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364B8897-17BF-40EF-A947-536000726074}"/>
                  </a:ext>
                </a:extLst>
              </p:cNvPr>
              <p:cNvSpPr/>
              <p:nvPr/>
            </p:nvSpPr>
            <p:spPr>
              <a:xfrm>
                <a:off x="7183872" y="1825625"/>
                <a:ext cx="3096778" cy="228600"/>
              </a:xfrm>
              <a:prstGeom prst="rect">
                <a:avLst/>
              </a:prstGeom>
              <a:solidFill>
                <a:srgbClr val="E8F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F5BCEF1E-8A1B-4424-9290-F86DD5A82151}"/>
                  </a:ext>
                </a:extLst>
              </p:cNvPr>
              <p:cNvSpPr/>
              <p:nvPr/>
            </p:nvSpPr>
            <p:spPr>
              <a:xfrm>
                <a:off x="7183872" y="2684462"/>
                <a:ext cx="3096778" cy="228600"/>
              </a:xfrm>
              <a:prstGeom prst="rect">
                <a:avLst/>
              </a:prstGeom>
              <a:solidFill>
                <a:srgbClr val="E8F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1858A8C-68CA-48E3-B8EC-301CCAC995B7}"/>
                  </a:ext>
                </a:extLst>
              </p:cNvPr>
              <p:cNvSpPr/>
              <p:nvPr/>
            </p:nvSpPr>
            <p:spPr>
              <a:xfrm>
                <a:off x="7183872" y="2296319"/>
                <a:ext cx="3096778" cy="228600"/>
              </a:xfrm>
              <a:prstGeom prst="rect">
                <a:avLst/>
              </a:prstGeom>
              <a:solidFill>
                <a:srgbClr val="E8F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F9DB978-E492-432A-BEBC-CFA5E2F54738}"/>
                </a:ext>
              </a:extLst>
            </p:cNvPr>
            <p:cNvSpPr/>
            <p:nvPr/>
          </p:nvSpPr>
          <p:spPr>
            <a:xfrm>
              <a:off x="7733024" y="3519488"/>
              <a:ext cx="3096778" cy="228600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4432722-86EF-46AF-ACA7-3CCF632FF661}"/>
                </a:ext>
              </a:extLst>
            </p:cNvPr>
            <p:cNvSpPr/>
            <p:nvPr/>
          </p:nvSpPr>
          <p:spPr>
            <a:xfrm>
              <a:off x="8324192" y="5766595"/>
              <a:ext cx="2505609" cy="228600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456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본문을 파일로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저장한 파일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64B8897-17BF-40EF-A947-536000726074}"/>
              </a:ext>
            </a:extLst>
          </p:cNvPr>
          <p:cNvSpPr/>
          <p:nvPr/>
        </p:nvSpPr>
        <p:spPr>
          <a:xfrm>
            <a:off x="7139227" y="4027022"/>
            <a:ext cx="3096778" cy="22860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1B7390-6199-4E17-B1AB-3257189A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39" y="3549647"/>
            <a:ext cx="4987324" cy="1535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2DA2D3-3F7E-49FD-AEC7-14F2EB37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002" y="2833550"/>
            <a:ext cx="3567195" cy="2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5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Quotes to scrape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페이지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명언 주제부터 그것을 말한 인물 정보도 탐색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373BAEA-533D-4751-89FA-1E910013C5E6}"/>
              </a:ext>
            </a:extLst>
          </p:cNvPr>
          <p:cNvGrpSpPr/>
          <p:nvPr/>
        </p:nvGrpSpPr>
        <p:grpSpPr>
          <a:xfrm>
            <a:off x="1048332" y="3429000"/>
            <a:ext cx="10095336" cy="2708812"/>
            <a:chOff x="838200" y="3428999"/>
            <a:chExt cx="10095336" cy="27088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422BF24-1158-45CF-8601-A5DD7D399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429000"/>
              <a:ext cx="4840335" cy="270881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0F1C486-16E7-4052-9618-238F4487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3199" y="3428999"/>
              <a:ext cx="4840337" cy="2708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666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본문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하이퍼링크를 파일로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제목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링크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내용 순으로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D38F29B-22E9-4C0B-9EB2-5C8DBFE5AE47}"/>
              </a:ext>
            </a:extLst>
          </p:cNvPr>
          <p:cNvGrpSpPr/>
          <p:nvPr/>
        </p:nvGrpSpPr>
        <p:grpSpPr>
          <a:xfrm>
            <a:off x="6096000" y="2402121"/>
            <a:ext cx="4610644" cy="3774842"/>
            <a:chOff x="838200" y="2469203"/>
            <a:chExt cx="4976302" cy="40742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327FD0E-DB2E-46C6-AD04-6B6C6037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69203"/>
              <a:ext cx="4976302" cy="407421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8523267-A44C-4890-A662-03F664ECB279}"/>
                </a:ext>
              </a:extLst>
            </p:cNvPr>
            <p:cNvSpPr/>
            <p:nvPr/>
          </p:nvSpPr>
          <p:spPr>
            <a:xfrm>
              <a:off x="1545022" y="3562032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9D9F58A-B16F-484C-96BD-8420C3F82AAE}"/>
                </a:ext>
              </a:extLst>
            </p:cNvPr>
            <p:cNvSpPr/>
            <p:nvPr/>
          </p:nvSpPr>
          <p:spPr>
            <a:xfrm>
              <a:off x="1545022" y="3931632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5F64CCEA-7B92-467B-8647-368AEC360564}"/>
                </a:ext>
              </a:extLst>
            </p:cNvPr>
            <p:cNvSpPr/>
            <p:nvPr/>
          </p:nvSpPr>
          <p:spPr>
            <a:xfrm>
              <a:off x="1480919" y="4300999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2DB007C-B56F-497C-A2D1-0F416648EBFE}"/>
                </a:ext>
              </a:extLst>
            </p:cNvPr>
            <p:cNvSpPr/>
            <p:nvPr/>
          </p:nvSpPr>
          <p:spPr>
            <a:xfrm>
              <a:off x="1432631" y="4670599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3258E6DF-6FDB-4BC4-98B6-5A005A6028A2}"/>
                </a:ext>
              </a:extLst>
            </p:cNvPr>
            <p:cNvSpPr/>
            <p:nvPr/>
          </p:nvSpPr>
          <p:spPr>
            <a:xfrm>
              <a:off x="1225701" y="5308321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3433B0E1-DF36-4947-B558-F9DEDCA5AF09}"/>
                </a:ext>
              </a:extLst>
            </p:cNvPr>
            <p:cNvSpPr/>
            <p:nvPr/>
          </p:nvSpPr>
          <p:spPr>
            <a:xfrm>
              <a:off x="1319917" y="5898061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5C8B2D2A-8B1A-4D78-BB53-B6151BDD6737}"/>
                </a:ext>
              </a:extLst>
            </p:cNvPr>
            <p:cNvSpPr/>
            <p:nvPr/>
          </p:nvSpPr>
          <p:spPr>
            <a:xfrm>
              <a:off x="1890368" y="6245861"/>
              <a:ext cx="3585259" cy="19077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2235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기사 제목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본문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하이퍼링크를 파일로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저장한 파일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EB7E84-9750-49D4-93EC-360FA52F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4904"/>
            <a:ext cx="3735897" cy="35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6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pyinstaller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설치하기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05639-3202-4109-9614-5CF480F2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3686925"/>
            <a:ext cx="483937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1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작성한 코드 파이썬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(.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파일로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1F70409-6F91-40EC-A49A-2CBC3E90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31" y="2223081"/>
            <a:ext cx="3991152" cy="36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파이썬 파일 실행 파일로 만들기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FD4E52D-627E-43C5-81C6-F17ED8BE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8" y="3429000"/>
            <a:ext cx="4953744" cy="721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DA256C-6FCA-4F1C-8633-E3C689D4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38" y="4553310"/>
            <a:ext cx="5768324" cy="7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50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‘article_collector.exe’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1C048C8-F7F8-4373-99AB-6F3B5E4B2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8" t="16927"/>
          <a:stretch/>
        </p:blipFill>
        <p:spPr>
          <a:xfrm>
            <a:off x="5652381" y="2605978"/>
            <a:ext cx="5182222" cy="279644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8427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article_collector.exe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실행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프로그램이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후 파일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565F3E3-CE88-4F59-AD53-4E2BC50C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9363"/>
            <a:ext cx="5168753" cy="30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3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프로그램 실행 파일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실행 파일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명령 프롬프트에서 실행 파일 실행하기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0939CE-0EC5-4F78-BD68-5C5B6B6D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44" y="3512978"/>
            <a:ext cx="5298112" cy="9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Quotes to scrape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페이지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명언 크롤링하기 흐름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84D313-A519-45B3-8A7F-A17C531A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3877152"/>
            <a:ext cx="906906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뷰티풀수프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설치하기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문서와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문서를 쉽게 이용할 수 있게 해주는 모듈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통하여 설치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803D06-CEB4-4B5D-ABF6-28B5B579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70" y="4549571"/>
            <a:ext cx="436305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06-2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웹 </a:t>
            </a:r>
            <a:r>
              <a:rPr lang="ko-KR" altLang="en-US" sz="3600" b="1" dirty="0" err="1"/>
              <a:t>크롤링</a:t>
            </a:r>
            <a:r>
              <a:rPr lang="ko-KR" altLang="en-US" sz="3600" b="1" dirty="0"/>
              <a:t>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기본 모듈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re,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usecsv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request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웹에 요청 보낼 때 사용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2D7D4BE-A561-485D-989F-B2B2F610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566" y="3960102"/>
            <a:ext cx="3277057" cy="842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F40DB69-35DC-4A56-A5F0-82AF1809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65" y="2526100"/>
            <a:ext cx="327705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1093</Words>
  <Application>Microsoft Office PowerPoint</Application>
  <PresentationFormat>사용자 지정</PresentationFormat>
  <Paragraphs>310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PowerPoint 프레젠테이션</vt:lpstr>
      <vt:lpstr>PowerPoint 프레젠테이션</vt:lpstr>
      <vt:lpstr>06-1 웹 크롤링 알아보기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06-2 웹 크롤링 준비하기</vt:lpstr>
      <vt:lpstr>PowerPoint 프레젠테이션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06-3 포털 사이트에서 기사 크롤링 하기</vt:lpstr>
      <vt:lpstr>PowerPoint 프레젠테이션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  <vt:lpstr>06-4 프로그램 실행 파일 만들기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은숙</dc:creator>
  <cp:lastModifiedBy>이태훈</cp:lastModifiedBy>
  <cp:revision>343</cp:revision>
  <dcterms:created xsi:type="dcterms:W3CDTF">2020-08-05T08:09:40Z</dcterms:created>
  <dcterms:modified xsi:type="dcterms:W3CDTF">2022-11-26T08:19:08Z</dcterms:modified>
</cp:coreProperties>
</file>